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23"/>
  </p:notesMasterIdLst>
  <p:sldIdLst>
    <p:sldId id="447" r:id="rId5"/>
    <p:sldId id="429" r:id="rId6"/>
    <p:sldId id="431" r:id="rId7"/>
    <p:sldId id="432" r:id="rId8"/>
    <p:sldId id="436" r:id="rId9"/>
    <p:sldId id="434" r:id="rId10"/>
    <p:sldId id="437" r:id="rId11"/>
    <p:sldId id="438" r:id="rId12"/>
    <p:sldId id="441" r:id="rId13"/>
    <p:sldId id="442" r:id="rId14"/>
    <p:sldId id="443" r:id="rId15"/>
    <p:sldId id="444" r:id="rId16"/>
    <p:sldId id="445" r:id="rId17"/>
    <p:sldId id="446" r:id="rId18"/>
    <p:sldId id="448" r:id="rId19"/>
    <p:sldId id="449" r:id="rId20"/>
    <p:sldId id="450" r:id="rId21"/>
    <p:sldId id="45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A315C-B749-4C92-B69D-50E965EF2A5A}" v="12" dt="2026-02-08T23:00:41.490"/>
    <p1510:client id="{6625AB6A-3D4C-4FE1-B497-E8ED3C5AFFBA}" v="358" dt="2026-02-07T16:23:36.749"/>
  </p1510:revLst>
</p1510:revInfo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 autoAdjust="0"/>
    <p:restoredTop sz="87139" autoAdjust="0"/>
  </p:normalViewPr>
  <p:slideViewPr>
    <p:cSldViewPr snapToGrid="0" showGuides="1">
      <p:cViewPr>
        <p:scale>
          <a:sx n="100" d="100"/>
          <a:sy n="100" d="100"/>
        </p:scale>
        <p:origin x="96" y="-6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2/8/2026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is about system health, not performance critique.”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“This preserves fairness and prevents metric poisoning.”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0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“CRT and FCR stay visible — they just stop being weapons.”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4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protects ethical performers.”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protects ethical performers.”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27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can start as observation only.”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“As we scale AI, measurement integrity becomes a data-science issue, not just an ops one.”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31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framework assumes these systems stay in place.”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76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is not malicious behavior — it’s system optimization under pressure.”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2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“These patterns are already visible in data and narratives.”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74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“These effects are well-documented in systems and ML research.”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18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is about NBA hygiene and Expert Assist accuracy.”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1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“These already exist in our data — we’re just reading them differently.”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8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don’t remove competition — we change what wins.”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2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research/video/the-science-behind-interpretml-explainable-boosting-machine/?msockid=283e460af0fd6b99248e50f9f1d46a0e" TargetMode="External"/><Relationship Id="rId3" Type="http://schemas.openxmlformats.org/officeDocument/2006/relationships/hyperlink" Target="https://link.springer.com/chapter/10.1007/978-1-349-17295-5_4" TargetMode="External"/><Relationship Id="rId7" Type="http://schemas.openxmlformats.org/officeDocument/2006/relationships/hyperlink" Target="https://www.pega.com/customers/t-mobile-customer-decision-hub" TargetMode="External"/><Relationship Id="rId2" Type="http://schemas.openxmlformats.org/officeDocument/2006/relationships/hyperlink" Target="https://jerryfriedman.su.domains/ftp/trebst.pdf" TargetMode="Externa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www.pega.com/insights/resources/pega-driving-customer-engagement-using-ai-enabled-decision-making" TargetMode="External"/><Relationship Id="rId5" Type="http://schemas.openxmlformats.org/officeDocument/2006/relationships/hyperlink" Target="https://docs.pega.com/bundle/customer-decision-hub/page/customer-decision-hub/cdh-portal/next-best-action-framework.html" TargetMode="External"/><Relationship Id="rId4" Type="http://schemas.openxmlformats.org/officeDocument/2006/relationships/hyperlink" Target="https://www.sciencedirect.com/science/article/abs/pii/014971897990048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rop of liquid in a petri dish">
            <a:extLst>
              <a:ext uri="{FF2B5EF4-FFF2-40B4-BE49-F238E27FC236}">
                <a16:creationId xmlns:a16="http://schemas.microsoft.com/office/drawing/2014/main" id="{7769C475-735F-C6B7-1A43-3FCA49F039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Feedback-Loop Risk in Retention Decisioning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a typeface="+mn-lt"/>
                <a:cs typeface="+mn-lt"/>
              </a:rPr>
              <a:t>Detecting Trust Degradation Before It Appears as Churn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F7668E-7DC8-A4BC-7375-185ECADFA4D9}"/>
              </a:ext>
            </a:extLst>
          </p:cNvPr>
          <p:cNvSpPr txBox="1"/>
          <p:nvPr/>
        </p:nvSpPr>
        <p:spPr>
          <a:xfrm>
            <a:off x="906236" y="5597978"/>
            <a:ext cx="64361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Prepared by Gina Aulabaugh</a:t>
            </a:r>
            <a:br>
              <a:rPr lang="en-US" i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 Loyalty · Applied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4814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ACCA-2795-0B4B-8F3B-67ADC4DAB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What Reps Are Ranked 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9C093-9D47-C372-2685-33C246303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030" y="1348740"/>
            <a:ext cx="8175596" cy="2861128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Stability over time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Low downstream correction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Clean trust outcomes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Cohort-adjusted (tenure, call mix, queue)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A5365-38F4-35CD-D4C2-0A6712CC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BED5-A4B1-40C4-9E9D-B3D14BF27EC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D6D8-989F-4D4D-362B-BCAAD8DD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30C-E5B7-A73D-2CC0-902B6ACE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C1FBA6-2943-23B3-3402-B911085D2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What Power BI Would Show</a:t>
            </a:r>
            <a:endParaRPr lang="en-US" dirty="0"/>
          </a:p>
        </p:txBody>
      </p:sp>
      <p:pic>
        <p:nvPicPr>
          <p:cNvPr id="12" name="Picture Placeholder 11" descr="Deep blue sound waves">
            <a:extLst>
              <a:ext uri="{FF2B5EF4-FFF2-40B4-BE49-F238E27FC236}">
                <a16:creationId xmlns:a16="http://schemas.microsoft.com/office/drawing/2014/main" id="{4AF75B1F-0707-09E9-A963-4D63282DCA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023360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9AC761-6A76-C5A4-4BE3-D371C92436F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LSI (rank)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Eligibility status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Trust trends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Existing KPIs (context only)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C917-7D7A-7FB3-86D0-4F55AE041E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6439B-7EBA-C0CB-3E3A-9FB071C5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CA7F-F9E9-4596-ADEE-DA9BF474259C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112-87BD-FD4D-DA14-3079193BB5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7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EF8B7A-A199-F033-8800-7A944706A57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825-5AC6-0C03-1AA7-6F9EAAC5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DD5B-F4FF-4EEA-A76F-2B70FB5F5B38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62FF2-C429-F6DD-4ADC-A44BC23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769D7-C63A-79B2-9312-E66AB96B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1A9B7-0BB0-74E8-7DBE-31D2E7CFB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sz="3200" b="0" cap="all" dirty="0">
                <a:latin typeface="Bahnschrift SemiBold Condensed"/>
              </a:rPr>
              <a:t>Coaching Translation</a:t>
            </a:r>
            <a:endParaRPr lang="en-US" sz="3200" b="0" dirty="0">
              <a:latin typeface="Bahnschrift SemiBold Condense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3EEFD-C1E1-B55E-FA4B-E67034C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436" y="1355436"/>
            <a:ext cx="4162672" cy="37837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+mj-lt"/>
                <a:cs typeface="+mj-lt"/>
              </a:rPr>
              <a:t>“Your cancels are high” → “What’s causing cleanup?”</a:t>
            </a:r>
            <a:br>
              <a:rPr lang="en-US" sz="2800" dirty="0">
                <a:ea typeface="+mj-lt"/>
                <a:cs typeface="+mj-lt"/>
              </a:rPr>
            </a:b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j-lt"/>
                <a:cs typeface="+mj-lt"/>
              </a:rPr>
              <a:t>“FCR dropped” → “Where is friction moving?”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161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FCE3-DC6E-F6B9-D1D1-192CBA9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Organizational Impact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08A1-BB1F-DE4B-6C0B-3B1FBF4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1DC6-B396-4B90-94BE-12D7895E8C89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EC07-B8C8-DB80-F16E-49C786D747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BF710-AFD0-E328-276C-9D331B071C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Customers: fewer broken promises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Employees: fair competition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AI: clean signals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Leadership: earlier risk detection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8D3B0-B699-A12A-3EA7-DA5EE8E4484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Placeholder 9" descr="A dropper dropping liquid into a test tube">
            <a:extLst>
              <a:ext uri="{FF2B5EF4-FFF2-40B4-BE49-F238E27FC236}">
                <a16:creationId xmlns:a16="http://schemas.microsoft.com/office/drawing/2014/main" id="{29E7E89B-DE86-1599-346C-E271E1FBC0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5480" y="0"/>
            <a:ext cx="6446520" cy="6858000"/>
          </a:xfrm>
        </p:spPr>
      </p:pic>
      <p:sp>
        <p:nvSpPr>
          <p:cNvPr id="5" name="Rectangle 27">
            <a:extLst>
              <a:ext uri="{FF2B5EF4-FFF2-40B4-BE49-F238E27FC236}">
                <a16:creationId xmlns:a16="http://schemas.microsoft.com/office/drawing/2014/main" id="{50135290-2474-BF24-2B88-CFC273A86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0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DNA structure with blue and pink lines">
            <a:extLst>
              <a:ext uri="{FF2B5EF4-FFF2-40B4-BE49-F238E27FC236}">
                <a16:creationId xmlns:a16="http://schemas.microsoft.com/office/drawing/2014/main" id="{2D834214-112B-415C-D1C2-206EB8407D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31" r="18931"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6240-709C-D827-573E-AB403D713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FD9B0-FB65-472A-BB42-C3B5C603FF2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7574-C284-48DC-5CDF-C628C3916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E9BE-FAA6-C2B2-39B2-4C5890A4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9CD9C-AE53-E378-C9F0-3A77E064BC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✔ Protects Pega &amp; Expert Assist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✔ Uses existing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✖ Not a rep-ranking weapon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✖ Not a Pega replacement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ECD95-4DF9-5AB7-84C5-1AAA9505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Guardrails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7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ED7FF15-3A9C-C3FF-D171-CB201F9684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C34D7-13DF-8799-9200-DBDBC640C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9A60D-F0CA-D9E8-002A-39064B9F1D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B3769-152E-4716-3EA8-AFE0415482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E6DD6F-567F-247E-01BD-8D38AA5C2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102227"/>
            <a:ext cx="4064508" cy="2152269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Small pilot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Read-only dashboards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No incentive changes initially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E39254-6A90-951F-49B1-07D8D4685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Suggested Next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6B557-F482-7E5A-5F10-5C84AFC5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15708-2313-440B-A668-6BC5B5B3140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9368-F4A0-3184-B21F-98A735D7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pPr algn="l"/>
            <a:endParaRPr lang="en-US" dirty="0"/>
          </a:p>
          <a:p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38203-A04C-97E7-CA07-06EC85D4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FCE455B-6D63-8A80-DEE8-58BD1382B4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AI scales what we measure. This helps ensure we measure the right things.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CBF191C-1D6D-B661-57D0-AF2DC902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Why I Shared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5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4D012-2020-12CC-6B6F-0F69EA7D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6C6FA-628B-897A-08D2-8E07F2E9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7E2F-CFB0-A484-90DE-ACD8A514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38F4F-C252-21B8-6D73-86C07ED78B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6B5407-3FDE-19DA-F9ED-1DDBB384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5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F001B8-C959-B949-45B1-3C8FE2C3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E2387-80B6-D428-1986-C94E6919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B28AD-3B09-4EB9-4466-99FEB9B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CFC2C2-B8AA-80F2-547D-DE3D8A6893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2251074"/>
            <a:ext cx="9940370" cy="3707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Friedman, J. H. (2001). 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Greedy Function Approximation: A Gradient Boosting Machine.</a:t>
            </a:r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 Annals of Statistics.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2"/>
              </a:rPr>
              <a:t>https://jerryfriedman.su.domains/ftp/trebst.pdf</a:t>
            </a:r>
            <a:endParaRPr lang="en-US" sz="1200">
              <a:highlight>
                <a:srgbClr val="FFFFFF"/>
              </a:highlight>
              <a:latin typeface="Calibri"/>
              <a:ea typeface="Calibri"/>
              <a:cs typeface="Calibri"/>
            </a:endParaRP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Goodhart, C. (1975). 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Problems of Monetary Management: The U.K. Experience.</a:t>
            </a:r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3"/>
              </a:rPr>
              <a:t>https://link.springer.com/chapter/10.1007/978-1-349-17295-5_4</a:t>
            </a:r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 </a:t>
            </a: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Campbell, D. T. (1979). 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Assessing the Impact of Planned Social Change.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4"/>
              </a:rPr>
              <a:t>https://www.sciencedirect.com/science/article/abs/pii/014971897990048X</a:t>
            </a:r>
            <a:endParaRPr lang="en-US" sz="1200">
              <a:highlight>
                <a:srgbClr val="FFFFFF"/>
              </a:highlight>
              <a:latin typeface="Calibri"/>
              <a:ea typeface="Calibri"/>
              <a:cs typeface="Calibri"/>
            </a:endParaRP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Pega Systems. 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Next-Best-Action Strategy Framework.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5"/>
              </a:rPr>
              <a:t>https://docs.pega.com/bundle/customer-decision-hub/page/customer-decision-hub/cdh-portal/next-best-action-framework.html</a:t>
            </a:r>
            <a:endParaRPr lang="en-US" sz="1200">
              <a:highlight>
                <a:srgbClr val="FFFFFF"/>
              </a:highlight>
              <a:latin typeface="Calibri"/>
              <a:ea typeface="Calibri"/>
              <a:cs typeface="Calibri"/>
            </a:endParaRP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Pega Systems. 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Pega: Driving Customer Engagement Using AI-Enabled Decision Making.</a:t>
            </a:r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6"/>
              </a:rPr>
              <a:t>https://www.pega.com/insights/resources/pega-driving-customer-engagement-using-ai-enabled-decision-making</a:t>
            </a:r>
            <a:endParaRPr lang="en-US" sz="1200">
              <a:highlight>
                <a:srgbClr val="FFFFFF"/>
              </a:highlight>
              <a:latin typeface="Calibri"/>
              <a:ea typeface="Calibri"/>
              <a:cs typeface="Calibri"/>
            </a:endParaRP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T-Mobile &amp; Pega partnership references (public):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7"/>
              </a:rPr>
              <a:t>https://www.pega.com/customers/t-mobile-customer-decision-hub</a:t>
            </a:r>
            <a:endParaRPr lang="en-US" sz="1200">
              <a:highlight>
                <a:srgbClr val="FFFFFF"/>
              </a:highlight>
              <a:latin typeface="Calibri"/>
              <a:ea typeface="Calibri"/>
              <a:cs typeface="Calibri"/>
            </a:endParaRPr>
          </a:p>
          <a:p>
            <a:r>
              <a:rPr lang="en-US" sz="1100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Microsoft Research. (2020). </a:t>
            </a:r>
            <a:r>
              <a:rPr lang="en-US" sz="1100" i="1" dirty="0" err="1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InterpretML</a:t>
            </a:r>
            <a:r>
              <a:rPr lang="en-US" sz="1100" i="1" dirty="0">
                <a:solidFill>
                  <a:srgbClr val="26262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</a:rPr>
              <a:t> and Explainable Boosting Machines. </a:t>
            </a:r>
            <a:r>
              <a:rPr lang="en-US" sz="1100" u="sng" dirty="0">
                <a:highlight>
                  <a:srgbClr val="FFFFFF"/>
                </a:highlight>
                <a:latin typeface="Open Sans"/>
                <a:ea typeface="Open Sans"/>
                <a:cs typeface="Open Sans"/>
                <a:hlinkClick r:id="rId8"/>
              </a:rPr>
              <a:t>https://www.microsoft.com/en-us/research/video/the-science-behind-interpretml-explainable-boosting-machine/?msockid=283e460af0fd6b99248e50f9f1d46a0e</a:t>
            </a:r>
            <a:endParaRPr lang="en-US" sz="1100">
              <a:highlight>
                <a:srgbClr val="FFFFFF"/>
              </a:highlight>
              <a:latin typeface="Open Sans"/>
              <a:ea typeface="Open Sans"/>
              <a:cs typeface="Open Sans"/>
            </a:endParaRP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E67EFE-4877-2ADA-B4AF-D613E421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475064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35539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941-87FF-CAD4-3D33-B7B16F16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Why This Matters in an AI-Driven Loyalty Model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67CE-F44C-C8C2-2E2E-600A04B166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Retention decisioning now uses AI (NBA, Expert Assist)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AI optimizes on historical outcome signals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When signals degrade, AI amplifies the wrong behaviors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A8D0-2CFA-EEAA-0866-57316100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0CF4A96C-F87F-40C3-9426-2E39B925D357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3FD2-5CF1-A45F-3674-06C79E64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pPr algn="l"/>
            <a:r>
              <a:rPr lang="en-US" sz="1000" i="1" dirty="0">
                <a:latin typeface="Bahnschrift Light"/>
              </a:rPr>
              <a:t>Prepared by Gina Aulabaugh</a:t>
            </a:r>
            <a:br>
              <a:rPr lang="en-US" sz="1000" i="1" dirty="0">
                <a:latin typeface="Bahnschrift Light"/>
              </a:rPr>
            </a:br>
            <a:r>
              <a:rPr lang="en-US" sz="1000" i="1" dirty="0">
                <a:latin typeface="Bahnschrift Light"/>
              </a:rPr>
              <a:t> Loyalty · Applied Data Science</a:t>
            </a:r>
            <a:endParaRPr lang="en-US" sz="1000">
              <a:latin typeface="Bahnschrift Ligh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887A-26C3-C440-59D2-C03FC5A6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7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4AC-8094-8136-B492-AAD62B25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What’s Working Well Today</a:t>
            </a:r>
            <a:endParaRPr lang="en-US" dirty="0"/>
          </a:p>
        </p:txBody>
      </p:sp>
      <p:pic>
        <p:nvPicPr>
          <p:cNvPr id="9" name="Picture Placeholder 8" descr="A pipette dropping liquid into a test tube">
            <a:extLst>
              <a:ext uri="{FF2B5EF4-FFF2-40B4-BE49-F238E27FC236}">
                <a16:creationId xmlns:a16="http://schemas.microsoft.com/office/drawing/2014/main" id="{7743F3E8-4F79-E699-9A15-05182476C3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11509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16DD-0ED6-3900-3BFA-8607CC8233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Pega NBA enables scalable, consistent decisioning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Expert Assist improves intent detection and guidance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Core metrics (FCR, churn, CRT) support operational control</a:t>
            </a: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377A-ECB9-ABC2-7182-48B5AA4A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F36591CE-6C9F-4FF4-9A36-F443B9D7F755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3CC20-8D9A-24C4-4CE1-0CAB1602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i="1" dirty="0">
                <a:ea typeface="+mj-lt"/>
                <a:cs typeface="+mj-lt"/>
              </a:rPr>
              <a:t>Prepared by Gina Aulabaugh</a:t>
            </a:r>
            <a:br>
              <a:rPr lang="en-US" i="1" dirty="0">
                <a:ea typeface="+mj-lt"/>
                <a:cs typeface="+mj-lt"/>
              </a:rPr>
            </a:br>
            <a:r>
              <a:rPr lang="en-US" i="1" dirty="0">
                <a:ea typeface="+mj-lt"/>
                <a:cs typeface="+mj-lt"/>
              </a:rPr>
              <a:t> Loyalty  · Applied Data Science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3E96-C95C-49C6-58F6-5CB12D7F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0B363F69-2E69-4493-9263-0ED57289E59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B8C567B-D522-FD50-4E4C-A6C41A31B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0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23A0-660E-F27D-1FD2-03EE59A8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298" y="1355437"/>
            <a:ext cx="8961120" cy="110514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The Emerging Feedback-Loop Risk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62AB971-711C-1F0C-E114-185C4A44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8" y="5486014"/>
            <a:ext cx="8961120" cy="46634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3AE4-8DF2-F3EF-071A-CE46B65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40AD8B9-34E9-4297-925E-32B16F634DDD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861A-5931-88C2-466E-50791DD9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pPr algn="l"/>
            <a:r>
              <a:rPr lang="en-US" sz="1000" i="1" dirty="0">
                <a:latin typeface="Bahnschrift Light"/>
              </a:rPr>
              <a:t>Prepared by Gina Aulabaugh</a:t>
            </a:r>
            <a:br>
              <a:rPr lang="en-US" sz="1000" i="1" dirty="0">
                <a:latin typeface="Bahnschrift Light"/>
              </a:rPr>
            </a:br>
            <a:r>
              <a:rPr lang="en-US" sz="1000" i="1" dirty="0">
                <a:latin typeface="Bahnschrift Light"/>
              </a:rPr>
              <a:t> Loyalty · Applied Data Science</a:t>
            </a:r>
            <a:endParaRPr lang="en-US" sz="1000">
              <a:latin typeface="Bahnschrift Light"/>
            </a:endParaRPr>
          </a:p>
          <a:p>
            <a:r>
              <a:rPr lang="en-US" dirty="0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3758-7F16-D373-F40B-234E703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F9664-739F-3881-26DA-2F5DE7B5434D}"/>
              </a:ext>
            </a:extLst>
          </p:cNvPr>
          <p:cNvSpPr txBox="1"/>
          <p:nvPr/>
        </p:nvSpPr>
        <p:spPr>
          <a:xfrm>
            <a:off x="2937387" y="2740741"/>
            <a:ext cx="63172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Metric Pressure → Behavior Shift → “Successful” Outcomes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   ↓                        ↑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 Downstream Cleanup ← Signal Contamination</a:t>
            </a:r>
            <a:endParaRPr lang="en-US"/>
          </a:p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C64AF-C1CA-078C-AFA5-C5214B8C82C2}"/>
              </a:ext>
            </a:extLst>
          </p:cNvPr>
          <p:cNvSpPr txBox="1"/>
          <p:nvPr/>
        </p:nvSpPr>
        <p:spPr>
          <a:xfrm>
            <a:off x="3158612" y="4215581"/>
            <a:ext cx="53708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A known failure mode in incentive-driven systems</a:t>
            </a:r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3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0BB6-D6E1-9689-0623-096DDBEB4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 This Looks Like Operationally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B0133-F62D-D789-5D12-707DCE7C7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Promises not supported by eligibility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Non-standard activations → Loyalty cleanup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Saves today → cancels / port-outs later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AB16-BD91-202E-C4B3-3F2CABC2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CF80E418-A1C9-4907-8A1A-2BBE88DBED42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B5CE-7B9F-DEB3-B54A-B8FD3F3F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26CB4-36B9-7595-844A-7CC9664C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8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BF8230-F8D7-ED50-63B9-8C0D7808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When Metrics Become Targets</a:t>
            </a:r>
            <a:endParaRPr lang="en-US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C7E6B1-7AD7-7F0B-A68C-B2E563E38B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Goodhart’s Law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Campbell’s Law</a:t>
            </a:r>
            <a:endParaRPr lang="en-US" sz="240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Feedback-loop amplification</a:t>
            </a:r>
            <a:endParaRPr lang="en-US" sz="24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1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8E78D-49A2-28ED-3410-8D5AD765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Protecting AI Decisioning Quality</a:t>
            </a:r>
            <a:endParaRPr lang="en-US" dirty="0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D25F8A02-64FD-5DD3-20B5-34F88F1A755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0006504"/>
              </p:ext>
            </p:extLst>
          </p:nvPr>
        </p:nvGraphicFramePr>
        <p:xfrm>
          <a:off x="1362075" y="2822575"/>
          <a:ext cx="9514224" cy="335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51354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491461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171409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noProof="0" dirty="0"/>
                        <a:t>Clean training data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1600" u="none" strike="noStrike" noProof="0" dirty="0">
                          <a:solidFill>
                            <a:srgbClr val="FFFFFF"/>
                          </a:solidFill>
                        </a:rPr>
                        <a:t>Valid outcome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noProof="0" dirty="0">
                          <a:solidFill>
                            <a:srgbClr val="FFFFFF"/>
                          </a:solidFill>
                        </a:rPr>
                        <a:t>Consent-aligned signals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6ACC5-8546-628C-4FF2-BE0DAFB1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1E9B2A9-6173-4BC1-99EE-A2B351294910}" type="datetime1">
              <a:rPr lang="en-US" smtClean="0"/>
              <a:pPr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01816-B61A-67C6-3794-66E38450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</a:t>
            </a:r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B2A10-2568-148F-EEAF-A5D4B536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4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004C-5991-EAE7-FD11-B5D54A10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Introducing Trust Signal Health</a:t>
            </a:r>
            <a:endParaRPr lang="en-US" dirty="0"/>
          </a:p>
        </p:txBody>
      </p:sp>
      <p:pic>
        <p:nvPicPr>
          <p:cNvPr id="10" name="Picture Placeholder 9" descr="Bubbles through water">
            <a:extLst>
              <a:ext uri="{FF2B5EF4-FFF2-40B4-BE49-F238E27FC236}">
                <a16:creationId xmlns:a16="http://schemas.microsoft.com/office/drawing/2014/main" id="{E8437374-8E10-A53D-A8C9-07909927E9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2294" y="3650974"/>
            <a:ext cx="3227176" cy="226694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7CA05-EB25-1DC2-1F96-CB69236457D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Delayed Friction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Correction Burden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Valid Retention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Port-Out Signals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3DF2-E03B-1027-4BD8-7049A87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57D2-DD83-4392-B758-C6439A5F9772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70F64-8300-6588-8D9B-DCEE12D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Prepared by Gina Aulabaugh</a:t>
            </a:r>
            <a:br>
              <a:rPr lang="en-US" i="1" dirty="0"/>
            </a:br>
            <a:r>
              <a:rPr lang="en-US" i="1" dirty="0"/>
              <a:t> Loyalty  · Applied Data Science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CD0D3-5534-F6FC-2776-66488BF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88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2469-70A3-ECF4-9C73-BBD792F1F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298" y="1416887"/>
            <a:ext cx="9478408" cy="2016340"/>
          </a:xfrm>
        </p:spPr>
        <p:txBody>
          <a:bodyPr>
            <a:normAutofit/>
          </a:bodyPr>
          <a:lstStyle/>
          <a:p>
            <a:r>
              <a:rPr lang="en-US" sz="6000" dirty="0">
                <a:ea typeface="+mj-lt"/>
                <a:cs typeface="+mj-lt"/>
              </a:rPr>
              <a:t>Incentives Don’t Go Away — They Get Safer</a:t>
            </a:r>
            <a:endParaRPr lang="en-US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02672-AC02-43C7-F349-38E997BCA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3946583"/>
            <a:ext cx="7525512" cy="2012415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Baseline metrics = eligibility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Trust stability = ranking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No upside for breaking things faster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C3185-D1D2-FA24-90D3-9E17B328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F3A8-18AE-4F5F-8FCA-74388120FCB6}" type="datetime1">
              <a:rPr lang="en-US" smtClean="0"/>
              <a:t>2/8/2026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B8F1-9F8C-AF0B-A827-5FF1DFA0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>
                <a:ea typeface="+mj-lt"/>
                <a:cs typeface="+mj-lt"/>
              </a:rPr>
              <a:t>Prepared by Gina Aulabaugh</a:t>
            </a:r>
            <a:br>
              <a:rPr lang="en-US" i="1" dirty="0"/>
            </a:br>
            <a:r>
              <a:rPr lang="en-US" i="1" dirty="0">
                <a:ea typeface="+mj-lt"/>
                <a:cs typeface="+mj-lt"/>
              </a:rPr>
              <a:t> Loyalty  · Applied Data Science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DBAB-B339-1DED-E864-05BBB97E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0839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585</Words>
  <Application>Microsoft Office PowerPoint</Application>
  <PresentationFormat>Widescreen</PresentationFormat>
  <Paragraphs>117</Paragraphs>
  <Slides>18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Bracket Showcase</vt:lpstr>
      <vt:lpstr>Feedback-Loop Risk in Retention Decisioning</vt:lpstr>
      <vt:lpstr>Why This Matters in an AI-Driven Loyalty Model </vt:lpstr>
      <vt:lpstr>What’s Working Well Today</vt:lpstr>
      <vt:lpstr>The Emerging Feedback-Loop Risk</vt:lpstr>
      <vt:lpstr>What This Looks Like Operationally</vt:lpstr>
      <vt:lpstr>When Metrics Become Targets</vt:lpstr>
      <vt:lpstr>Protecting AI Decisioning Quality</vt:lpstr>
      <vt:lpstr>Introducing Trust Signal Health</vt:lpstr>
      <vt:lpstr>Incentives Don’t Go Away — They Get Safer</vt:lpstr>
      <vt:lpstr>What Reps Are Ranked On</vt:lpstr>
      <vt:lpstr>What Power BI Would Show</vt:lpstr>
      <vt:lpstr>“Your cancels are high” → “What’s causing cleanup?”  “FCR dropped” → “Where is friction moving?” </vt:lpstr>
      <vt:lpstr>Organizational Impact</vt:lpstr>
      <vt:lpstr>Guardrails</vt:lpstr>
      <vt:lpstr>Suggested Next Step</vt:lpstr>
      <vt:lpstr>Why I Shared This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202</cp:revision>
  <dcterms:created xsi:type="dcterms:W3CDTF">2026-02-07T15:39:33Z</dcterms:created>
  <dcterms:modified xsi:type="dcterms:W3CDTF">2026-02-08T23:00:52Z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